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sldIdLst>
    <p:sldId id="257" r:id="rId5"/>
    <p:sldId id="258" r:id="rId6"/>
    <p:sldId id="259" r:id="rId7"/>
    <p:sldId id="260" r:id="rId8"/>
    <p:sldId id="262" r:id="rId9"/>
    <p:sldId id="261" r:id="rId10"/>
    <p:sldId id="266" r:id="rId11"/>
    <p:sldId id="265" r:id="rId12"/>
    <p:sldId id="263" r:id="rId13"/>
    <p:sldId id="264" r:id="rId14"/>
    <p:sldId id="268" r:id="rId15"/>
    <p:sldId id="269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Vaught" initials="JV" lastIdx="1" clrIdx="0">
    <p:extLst>
      <p:ext uri="{19B8F6BF-5375-455C-9EA6-DF929625EA0E}">
        <p15:presenceInfo xmlns:p15="http://schemas.microsoft.com/office/powerpoint/2012/main" userId="a6249fd2a83f81d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19" autoAdjust="0"/>
  </p:normalViewPr>
  <p:slideViewPr>
    <p:cSldViewPr snapToGrid="0">
      <p:cViewPr varScale="1">
        <p:scale>
          <a:sx n="81" d="100"/>
          <a:sy n="81" d="100"/>
        </p:scale>
        <p:origin x="114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715" y="612807"/>
            <a:ext cx="10993549" cy="1475013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Route </a:t>
            </a:r>
            <a:r>
              <a:rPr lang="en-US" dirty="0" err="1"/>
              <a:t>Trax</a:t>
            </a:r>
            <a:r>
              <a:rPr lang="en-US" dirty="0"/>
              <a:t> – Fleet</a:t>
            </a:r>
            <a:br>
              <a:rPr lang="en-US" dirty="0"/>
            </a:br>
            <a:r>
              <a:rPr lang="en-US" dirty="0"/>
              <a:t>Route </a:t>
            </a:r>
            <a:r>
              <a:rPr lang="en-US" dirty="0" err="1"/>
              <a:t>Trax</a:t>
            </a:r>
            <a:r>
              <a:rPr lang="en-US" dirty="0"/>
              <a:t> – Web reports (TMC)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>
            <a:normAutofit/>
          </a:bodyPr>
          <a:lstStyle/>
          <a:p>
            <a:r>
              <a:rPr lang="en-US" dirty="0"/>
              <a:t>Sit Dolor Amet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E36DD-C109-4FAA-A3ED-555FC67C1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80" y="738898"/>
            <a:ext cx="2150477" cy="523282"/>
          </a:xfrm>
          <a:prstGeom prst="rect">
            <a:avLst/>
          </a:prstGeom>
        </p:spPr>
      </p:pic>
      <p:pic>
        <p:nvPicPr>
          <p:cNvPr id="7" name="Picture 6" descr="A picture containing road, beach, people, kite&#10;&#10;Description automatically generated">
            <a:extLst>
              <a:ext uri="{FF2B5EF4-FFF2-40B4-BE49-F238E27FC236}">
                <a16:creationId xmlns:a16="http://schemas.microsoft.com/office/drawing/2014/main" id="{704BDAEB-1F57-4687-B379-419E5F72E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5280"/>
            <a:ext cx="1219200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22637"/>
          </a:xfrm>
        </p:spPr>
        <p:txBody>
          <a:bodyPr>
            <a:normAutofit/>
          </a:bodyPr>
          <a:lstStyle/>
          <a:p>
            <a:r>
              <a:rPr lang="en-US" sz="2500" dirty="0"/>
              <a:t>Verified by carrier Report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C4E3F5-8FF4-4ED1-AD68-54540363C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8255" y="2006930"/>
            <a:ext cx="9132031" cy="4112360"/>
          </a:xfrm>
        </p:spPr>
      </p:pic>
    </p:spTree>
    <p:extLst>
      <p:ext uri="{BB962C8B-B14F-4D97-AF65-F5344CB8AC3E}">
        <p14:creationId xmlns:p14="http://schemas.microsoft.com/office/powerpoint/2010/main" val="2624072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EF706-1EBE-4C47-AF06-56E9BB380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44753"/>
          </a:xfrm>
        </p:spPr>
        <p:txBody>
          <a:bodyPr/>
          <a:lstStyle/>
          <a:p>
            <a:r>
              <a:rPr lang="en-US" dirty="0"/>
              <a:t>No delivery by carrier report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0DFF40D-EA52-43D8-A72F-4F0477970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5375" y="1422101"/>
            <a:ext cx="6506749" cy="5124785"/>
          </a:xfrm>
        </p:spPr>
      </p:pic>
    </p:spTree>
    <p:extLst>
      <p:ext uri="{BB962C8B-B14F-4D97-AF65-F5344CB8AC3E}">
        <p14:creationId xmlns:p14="http://schemas.microsoft.com/office/powerpoint/2010/main" val="4062421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96CBD-E6DB-4F9E-BA1B-ECD88043C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49750"/>
          </a:xfrm>
        </p:spPr>
        <p:txBody>
          <a:bodyPr>
            <a:normAutofit fontScale="90000"/>
          </a:bodyPr>
          <a:lstStyle/>
          <a:p>
            <a:r>
              <a:rPr lang="en-US" dirty="0"/>
              <a:t>Verified rollup by district report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DFF5E0-5EF7-4F23-9D65-657A4CBB6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7215" y="2735050"/>
            <a:ext cx="10183593" cy="2015080"/>
          </a:xfrm>
        </p:spPr>
      </p:pic>
    </p:spTree>
    <p:extLst>
      <p:ext uri="{BB962C8B-B14F-4D97-AF65-F5344CB8AC3E}">
        <p14:creationId xmlns:p14="http://schemas.microsoft.com/office/powerpoint/2010/main" val="2850650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9F264984-888D-49F7-B9C0-022EC90BA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911" y="2981072"/>
            <a:ext cx="3328423" cy="8077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392FCE-8A90-47FD-AC6A-39E34BB29FA1}"/>
              </a:ext>
            </a:extLst>
          </p:cNvPr>
          <p:cNvSpPr txBox="1"/>
          <p:nvPr/>
        </p:nvSpPr>
        <p:spPr>
          <a:xfrm>
            <a:off x="716096" y="716097"/>
            <a:ext cx="35584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5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Demi" panose="020B0502020104020203"/>
                <a:ea typeface="+mj-ea"/>
                <a:cs typeface="+mj-cs"/>
              </a:rPr>
              <a:t>Route </a:t>
            </a:r>
            <a:r>
              <a:rPr kumimoji="0" lang="en-US" sz="2500" b="0" i="0" u="none" strike="noStrike" kern="1200" cap="all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Demi" panose="020B0502020104020203"/>
                <a:ea typeface="+mj-ea"/>
                <a:cs typeface="+mj-cs"/>
              </a:rPr>
              <a:t>Trax</a:t>
            </a:r>
            <a:r>
              <a:rPr kumimoji="0" lang="en-US" sz="25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Demi" panose="020B0502020104020203"/>
                <a:ea typeface="+mj-ea"/>
                <a:cs typeface="+mj-cs"/>
              </a:rPr>
              <a:t> - Fleet</a:t>
            </a: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C5767F-24C4-4048-8B82-1FD341DD248D}"/>
              </a:ext>
            </a:extLst>
          </p:cNvPr>
          <p:cNvSpPr txBox="1"/>
          <p:nvPr/>
        </p:nvSpPr>
        <p:spPr>
          <a:xfrm>
            <a:off x="6213513" y="2646269"/>
            <a:ext cx="5387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James Vaught</a:t>
            </a:r>
          </a:p>
          <a:p>
            <a:r>
              <a:rPr lang="en-US" dirty="0"/>
              <a:t>President &amp; CTO</a:t>
            </a:r>
          </a:p>
          <a:p>
            <a:r>
              <a:rPr lang="en-US" dirty="0">
                <a:hlinkClick r:id="rId3"/>
              </a:rPr>
              <a:t>jvaught@envisiondelivery.com</a:t>
            </a:r>
            <a:endParaRPr lang="en-US" dirty="0"/>
          </a:p>
          <a:p>
            <a:r>
              <a:rPr lang="en-US" dirty="0">
                <a:hlinkClick r:id="rId3"/>
              </a:rPr>
              <a:t>http://envisiondelivery.com</a:t>
            </a:r>
            <a:endParaRPr lang="en-US" dirty="0"/>
          </a:p>
          <a:p>
            <a:r>
              <a:rPr lang="en-US" b="1" dirty="0"/>
              <a:t>(214) 493-3418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D75C82-AC7A-4C9F-B2BD-1B91F3D69883}"/>
              </a:ext>
            </a:extLst>
          </p:cNvPr>
          <p:cNvSpPr txBox="1"/>
          <p:nvPr/>
        </p:nvSpPr>
        <p:spPr>
          <a:xfrm>
            <a:off x="3877444" y="5115050"/>
            <a:ext cx="44371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Providing Last Mile</a:t>
            </a:r>
          </a:p>
          <a:p>
            <a:r>
              <a:rPr lang="en-US" dirty="0"/>
              <a:t>Delivery Verification and Route Optimization</a:t>
            </a:r>
          </a:p>
          <a:p>
            <a:pPr algn="ctr"/>
            <a:r>
              <a:rPr lang="en-US" dirty="0"/>
              <a:t>for TMC, Home Delivery and Single Copy</a:t>
            </a:r>
          </a:p>
        </p:txBody>
      </p:sp>
    </p:spTree>
    <p:extLst>
      <p:ext uri="{BB962C8B-B14F-4D97-AF65-F5344CB8AC3E}">
        <p14:creationId xmlns:p14="http://schemas.microsoft.com/office/powerpoint/2010/main" val="584356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5037"/>
            <a:ext cx="11029616" cy="606527"/>
          </a:xfrm>
        </p:spPr>
        <p:txBody>
          <a:bodyPr>
            <a:normAutofit/>
          </a:bodyPr>
          <a:lstStyle/>
          <a:p>
            <a:r>
              <a:rPr lang="en-US" sz="2500" dirty="0"/>
              <a:t>Route </a:t>
            </a:r>
            <a:r>
              <a:rPr lang="en-US" sz="2500" dirty="0" err="1"/>
              <a:t>Trax</a:t>
            </a:r>
            <a:r>
              <a:rPr lang="en-US" sz="2500" dirty="0"/>
              <a:t> - Fleet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38AF0B-B0CC-4967-8188-30706B3F6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938225"/>
            <a:ext cx="11029615" cy="3237815"/>
          </a:xfrm>
        </p:spPr>
        <p:txBody>
          <a:bodyPr>
            <a:noAutofit/>
          </a:bodyPr>
          <a:lstStyle/>
          <a:p>
            <a:pPr algn="l" fontAlgn="base"/>
            <a:r>
              <a:rPr lang="en-US" sz="1800" b="1" i="0" dirty="0">
                <a:solidFill>
                  <a:srgbClr val="000000"/>
                </a:solidFill>
                <a:effectLst/>
                <a:latin typeface="inherit"/>
              </a:rPr>
              <a:t>Fleet Management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 for your carriers </a:t>
            </a:r>
          </a:p>
          <a:p>
            <a:pPr lvl="1" fontAlgn="base"/>
            <a:r>
              <a:rPr lang="en-US" sz="1600" dirty="0">
                <a:solidFill>
                  <a:srgbClr val="000000"/>
                </a:solidFill>
                <a:latin typeface="inherit"/>
              </a:rPr>
              <a:t>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inherit"/>
              </a:rPr>
              <a:t>ncorporating a real-time 4G LTE IoT (Internet of Things) personal GPS asset tracking device </a:t>
            </a:r>
          </a:p>
          <a:p>
            <a:pPr lvl="1" fontAlgn="base"/>
            <a:r>
              <a:rPr lang="en-US" sz="1600" dirty="0">
                <a:solidFill>
                  <a:srgbClr val="000000"/>
                </a:solidFill>
                <a:latin typeface="inherit"/>
              </a:rPr>
              <a:t>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inherit"/>
              </a:rPr>
              <a:t>ynced with an online portal where managers can view each carrier’s breadcrumb trail </a:t>
            </a:r>
          </a:p>
          <a:p>
            <a:pPr lvl="1" fontAlgn="base"/>
            <a:r>
              <a:rPr lang="en-US" sz="1600" b="0" i="0" dirty="0">
                <a:solidFill>
                  <a:srgbClr val="000000"/>
                </a:solidFill>
                <a:effectLst/>
                <a:latin typeface="inherit"/>
              </a:rPr>
              <a:t>Date &amp; time of breadcrumb and driving speed of the carrier</a:t>
            </a:r>
          </a:p>
          <a:p>
            <a:pPr fontAlgn="base"/>
            <a:r>
              <a:rPr lang="en-US" sz="1800" i="0" dirty="0">
                <a:solidFill>
                  <a:srgbClr val="000000"/>
                </a:solidFill>
                <a:effectLst/>
                <a:latin typeface="inherit"/>
              </a:rPr>
              <a:t>Web Based GPS Portal</a:t>
            </a:r>
          </a:p>
          <a:p>
            <a:pPr lvl="1" fontAlgn="base"/>
            <a:r>
              <a:rPr lang="en-US" sz="1600" i="0" dirty="0">
                <a:solidFill>
                  <a:srgbClr val="000000"/>
                </a:solidFill>
                <a:effectLst/>
                <a:latin typeface="inherit"/>
              </a:rPr>
              <a:t>Can watch carrier in real-time</a:t>
            </a:r>
            <a:endParaRPr lang="en-US" sz="1600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l" fontAlgn="base"/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Multiple routes for carriers</a:t>
            </a:r>
          </a:p>
          <a:p>
            <a:pPr algn="l" fontAlgn="base"/>
            <a:r>
              <a:rPr lang="en-US" sz="1800" i="0" dirty="0">
                <a:solidFill>
                  <a:srgbClr val="000000"/>
                </a:solidFill>
                <a:effectLst/>
                <a:latin typeface="inherit"/>
              </a:rPr>
              <a:t>W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orks in conjunction and syncs with our 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inherit"/>
              </a:rPr>
              <a:t>Route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inherit"/>
              </a:rPr>
              <a:t>Trax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inherit"/>
              </a:rPr>
              <a:t> - TMC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 and 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inherit"/>
              </a:rPr>
              <a:t>Route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inherit"/>
              </a:rPr>
              <a:t>Trax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inherit"/>
              </a:rPr>
              <a:t> - Home Delivery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 products</a:t>
            </a:r>
          </a:p>
          <a:p>
            <a:pPr lvl="1" fontAlgn="base"/>
            <a:r>
              <a:rPr lang="en-US" sz="1600" b="0" i="0" dirty="0">
                <a:solidFill>
                  <a:srgbClr val="000000"/>
                </a:solidFill>
                <a:effectLst/>
                <a:latin typeface="inherit"/>
              </a:rPr>
              <a:t>Verifies deliveries with a timestamp down to the minute that the delivery was made.</a:t>
            </a:r>
          </a:p>
          <a:p>
            <a:pPr fontAlgn="base"/>
            <a:r>
              <a:rPr lang="en-US" sz="1800" b="0" i="0" dirty="0">
                <a:solidFill>
                  <a:srgbClr val="000000"/>
                </a:solidFill>
                <a:effectLst/>
                <a:latin typeface="inherit"/>
              </a:rPr>
              <a:t>Carriers can maintain their privacy in off hours with the built-in on/off switch.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91E7C2-B1F6-42B7-B146-72CCED129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910" y="2413697"/>
            <a:ext cx="3537897" cy="20306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DEA62A-DD80-4861-9912-9E83E8AF1B28}"/>
              </a:ext>
            </a:extLst>
          </p:cNvPr>
          <p:cNvSpPr txBox="1"/>
          <p:nvPr/>
        </p:nvSpPr>
        <p:spPr>
          <a:xfrm>
            <a:off x="9225399" y="2105920"/>
            <a:ext cx="3410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Route </a:t>
            </a:r>
            <a:r>
              <a:rPr lang="en-US" sz="1400" b="1" dirty="0" err="1"/>
              <a:t>Trax</a:t>
            </a:r>
            <a:r>
              <a:rPr lang="en-US" sz="1400" b="1" dirty="0"/>
              <a:t> – Fleet GPS Device</a:t>
            </a:r>
          </a:p>
        </p:txBody>
      </p:sp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11029616" cy="406553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Routes with </a:t>
            </a:r>
            <a:r>
              <a:rPr lang="en-US" dirty="0" err="1"/>
              <a:t>gps</a:t>
            </a:r>
            <a:r>
              <a:rPr lang="en-US" dirty="0"/>
              <a:t> trails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7B5DC3-6E3D-4FEB-8D1C-2434A4DF9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13604E-6C90-45B6-BC7E-92350F001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2340864"/>
            <a:ext cx="6583006" cy="29246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E57F7B-1E5E-43D3-BD34-5B0CBDE83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394" y="2340864"/>
            <a:ext cx="3752216" cy="29246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4459AEE-1D8B-4000-8546-7D336E54EA99}"/>
              </a:ext>
            </a:extLst>
          </p:cNvPr>
          <p:cNvSpPr txBox="1"/>
          <p:nvPr/>
        </p:nvSpPr>
        <p:spPr>
          <a:xfrm>
            <a:off x="2608976" y="1818571"/>
            <a:ext cx="230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Large Route GPS Trail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1DE746-9927-442F-ABE5-D5BB84DCB9B4}"/>
              </a:ext>
            </a:extLst>
          </p:cNvPr>
          <p:cNvSpPr txBox="1"/>
          <p:nvPr/>
        </p:nvSpPr>
        <p:spPr>
          <a:xfrm>
            <a:off x="8121940" y="1895052"/>
            <a:ext cx="275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Multiple Route GPS Trail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269041-71C0-4AC6-AB2C-8154AFEFC6D5}"/>
              </a:ext>
            </a:extLst>
          </p:cNvPr>
          <p:cNvSpPr txBox="1"/>
          <p:nvPr/>
        </p:nvSpPr>
        <p:spPr>
          <a:xfrm>
            <a:off x="581192" y="1170788"/>
            <a:ext cx="536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Samples taken from the Route </a:t>
            </a:r>
            <a:r>
              <a:rPr lang="en-US" dirty="0" err="1"/>
              <a:t>Trax</a:t>
            </a:r>
            <a:r>
              <a:rPr lang="en-US" dirty="0"/>
              <a:t> - Fleet web portal.</a:t>
            </a:r>
          </a:p>
        </p:txBody>
      </p:sp>
    </p:spTree>
    <p:extLst>
      <p:ext uri="{BB962C8B-B14F-4D97-AF65-F5344CB8AC3E}">
        <p14:creationId xmlns:p14="http://schemas.microsoft.com/office/powerpoint/2010/main" val="759355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81360"/>
          </a:xfrm>
        </p:spPr>
        <p:txBody>
          <a:bodyPr>
            <a:normAutofit/>
          </a:bodyPr>
          <a:lstStyle/>
          <a:p>
            <a:r>
              <a:rPr lang="en-US" sz="2500" dirty="0"/>
              <a:t>Breadcrumbs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EA0F77-B036-4BC4-A792-175ED1062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3299765"/>
            <a:ext cx="3781488" cy="18120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Captured every 5 seconds: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Date &amp; Time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Current speed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Address on demand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EACA82-3F4D-4A4C-AB20-ABB282A4BA28}"/>
              </a:ext>
            </a:extLst>
          </p:cNvPr>
          <p:cNvSpPr txBox="1"/>
          <p:nvPr/>
        </p:nvSpPr>
        <p:spPr>
          <a:xfrm>
            <a:off x="581192" y="1465243"/>
            <a:ext cx="3737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Interactive arrows spread across the GPS trail. Each arrow represents the location of a carrier at a specific time. Managers can click on each arrow in the Route </a:t>
            </a:r>
            <a:r>
              <a:rPr lang="en-US" dirty="0" err="1"/>
              <a:t>Trax</a:t>
            </a:r>
            <a:r>
              <a:rPr lang="en-US" dirty="0"/>
              <a:t> – Fleet web portal to view location information.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625A7B-4428-4F0C-98E8-5B7A8DF54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365" y="1283516"/>
            <a:ext cx="596265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96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7"/>
            <a:ext cx="11029616" cy="547803"/>
          </a:xfrm>
        </p:spPr>
        <p:txBody>
          <a:bodyPr>
            <a:normAutofit/>
          </a:bodyPr>
          <a:lstStyle/>
          <a:p>
            <a:r>
              <a:rPr lang="en-US" sz="2500" dirty="0"/>
              <a:t>Route </a:t>
            </a:r>
            <a:r>
              <a:rPr lang="en-US" sz="2500" dirty="0" err="1"/>
              <a:t>Trax</a:t>
            </a:r>
            <a:r>
              <a:rPr lang="en-US" sz="2500" dirty="0"/>
              <a:t> – Web Reports (TMC)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38AF0B-B0CC-4967-8188-30706B3F6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897557"/>
            <a:ext cx="11029615" cy="2608977"/>
          </a:xfrm>
        </p:spPr>
        <p:txBody>
          <a:bodyPr>
            <a:normAutofit fontScale="62500" lnSpcReduction="20000"/>
          </a:bodyPr>
          <a:lstStyle/>
          <a:p>
            <a:r>
              <a:rPr lang="en-US" sz="1900" dirty="0"/>
              <a:t>Web based reporting portal </a:t>
            </a:r>
          </a:p>
          <a:p>
            <a:r>
              <a:rPr lang="en-US" sz="1900" dirty="0"/>
              <a:t>Calendar display of verified deliveries</a:t>
            </a:r>
          </a:p>
          <a:p>
            <a:r>
              <a:rPr lang="en-US" sz="1900" dirty="0"/>
              <a:t>Calendar display of non-verified deliveries</a:t>
            </a:r>
          </a:p>
          <a:p>
            <a:r>
              <a:rPr lang="en-US" sz="1900" dirty="0"/>
              <a:t>Non-verified Google Maps with GPS Trail</a:t>
            </a:r>
          </a:p>
          <a:p>
            <a:r>
              <a:rPr lang="en-US" sz="1900" dirty="0"/>
              <a:t>Available reports</a:t>
            </a:r>
          </a:p>
          <a:p>
            <a:pPr lvl="1"/>
            <a:r>
              <a:rPr lang="en-US" sz="1600" dirty="0"/>
              <a:t>Delivery Times by Carrier</a:t>
            </a:r>
          </a:p>
          <a:p>
            <a:pPr lvl="1"/>
            <a:r>
              <a:rPr lang="en-US" sz="1600" dirty="0"/>
              <a:t>Routes Delivered by District</a:t>
            </a:r>
          </a:p>
          <a:p>
            <a:pPr lvl="1"/>
            <a:r>
              <a:rPr lang="en-US" sz="1600" dirty="0"/>
              <a:t>Verified by Carrier</a:t>
            </a:r>
          </a:p>
          <a:p>
            <a:pPr lvl="1"/>
            <a:r>
              <a:rPr lang="en-US" sz="1600" dirty="0"/>
              <a:t>No Delivery by Carrier</a:t>
            </a:r>
          </a:p>
          <a:p>
            <a:pPr lvl="1"/>
            <a:r>
              <a:rPr lang="en-US" sz="1600" dirty="0"/>
              <a:t>Verified Rollup by District</a:t>
            </a:r>
          </a:p>
          <a:p>
            <a:pPr lvl="1"/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89E7EC-0DCC-43A8-A093-526FBC24E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608" y="2084278"/>
            <a:ext cx="4343483" cy="2235535"/>
          </a:xfrm>
          <a:prstGeom prst="rect">
            <a:avLst/>
          </a:prstGeom>
          <a:effectLst>
            <a:outerShdw blurRad="254000" dist="889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5597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14020"/>
            <a:ext cx="11029616" cy="514248"/>
          </a:xfrm>
        </p:spPr>
        <p:txBody>
          <a:bodyPr>
            <a:normAutofit fontScale="90000"/>
          </a:bodyPr>
          <a:lstStyle/>
          <a:p>
            <a:r>
              <a:rPr lang="en-US" dirty="0"/>
              <a:t>Verified deliveries by delivery day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EF685E-16D9-4F8F-AC22-EAFE9098F4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" t="1431" r="-1"/>
          <a:stretch/>
        </p:blipFill>
        <p:spPr>
          <a:xfrm>
            <a:off x="2368627" y="1560690"/>
            <a:ext cx="7458398" cy="459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42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30358"/>
          </a:xfrm>
        </p:spPr>
        <p:txBody>
          <a:bodyPr>
            <a:normAutofit fontScale="90000"/>
          </a:bodyPr>
          <a:lstStyle/>
          <a:p>
            <a:r>
              <a:rPr lang="en-US" dirty="0"/>
              <a:t>Non-Verified deliveries by CARRIER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4B4B9B-0730-4D1E-ACD1-5F84DA804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744" y="1553379"/>
            <a:ext cx="7425604" cy="454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96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97470"/>
          </a:xfrm>
        </p:spPr>
        <p:txBody>
          <a:bodyPr>
            <a:normAutofit fontScale="90000"/>
          </a:bodyPr>
          <a:lstStyle/>
          <a:p>
            <a:r>
              <a:rPr lang="en-US" dirty="0"/>
              <a:t>map with GPS Trail showing Non-Verified locations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BFF41-154B-464A-9551-92963F005BBC}"/>
              </a:ext>
            </a:extLst>
          </p:cNvPr>
          <p:cNvSpPr txBox="1"/>
          <p:nvPr/>
        </p:nvSpPr>
        <p:spPr>
          <a:xfrm>
            <a:off x="503641" y="1825448"/>
            <a:ext cx="3041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Full Route View with GPS Trail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EC3001-2FF8-45E9-AF8D-07A9FEC2F638}"/>
              </a:ext>
            </a:extLst>
          </p:cNvPr>
          <p:cNvSpPr txBox="1"/>
          <p:nvPr/>
        </p:nvSpPr>
        <p:spPr>
          <a:xfrm>
            <a:off x="5863579" y="1814431"/>
            <a:ext cx="3687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Drill Down Route View with GPS Trail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2AF91F-D2E3-43F6-B56A-C61E33692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579" y="2240767"/>
            <a:ext cx="5807583" cy="29292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647C41-1DAA-40B4-973D-825B2289B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41" y="2240768"/>
            <a:ext cx="5208390" cy="39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37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89081"/>
          </a:xfrm>
        </p:spPr>
        <p:txBody>
          <a:bodyPr>
            <a:normAutofit fontScale="90000"/>
          </a:bodyPr>
          <a:lstStyle/>
          <a:p>
            <a:r>
              <a:rPr lang="en-US" dirty="0"/>
              <a:t>Routes delivered by district Report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031B058-B035-4643-BFE7-FC64E22891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864" y="3429000"/>
            <a:ext cx="10480767" cy="1570512"/>
          </a:xfrm>
        </p:spPr>
      </p:pic>
    </p:spTree>
    <p:extLst>
      <p:ext uri="{BB962C8B-B14F-4D97-AF65-F5344CB8AC3E}">
        <p14:creationId xmlns:p14="http://schemas.microsoft.com/office/powerpoint/2010/main" val="224261399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Custom 3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00B050"/>
      </a:accent1>
      <a:accent2>
        <a:srgbClr val="4A9B82"/>
      </a:accent2>
      <a:accent3>
        <a:srgbClr val="75BDA7"/>
      </a:accent3>
      <a:accent4>
        <a:srgbClr val="7A8C8E"/>
      </a:accent4>
      <a:accent5>
        <a:srgbClr val="84ACB6"/>
      </a:accent5>
      <a:accent6>
        <a:srgbClr val="00B050"/>
      </a:accent6>
      <a:hlink>
        <a:srgbClr val="4A9B82"/>
      </a:hlink>
      <a:folHlink>
        <a:srgbClr val="9F6715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348</Words>
  <Application>Microsoft Office PowerPoint</Application>
  <PresentationFormat>Widescreen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Franklin Gothic Book</vt:lpstr>
      <vt:lpstr>Franklin Gothic Demi</vt:lpstr>
      <vt:lpstr>inherit</vt:lpstr>
      <vt:lpstr>Wingdings</vt:lpstr>
      <vt:lpstr>Wingdings 2</vt:lpstr>
      <vt:lpstr>DividendVTI</vt:lpstr>
      <vt:lpstr>Route Trax – Fleet Route Trax – Web reports (TMC) </vt:lpstr>
      <vt:lpstr>Route Trax - Fleet</vt:lpstr>
      <vt:lpstr>Example Routes with gps trails</vt:lpstr>
      <vt:lpstr>Breadcrumbs</vt:lpstr>
      <vt:lpstr>Route Trax – Web Reports (TMC)</vt:lpstr>
      <vt:lpstr>Verified deliveries by delivery day</vt:lpstr>
      <vt:lpstr>Non-Verified deliveries by CARRIER</vt:lpstr>
      <vt:lpstr>map with GPS Trail showing Non-Verified locations</vt:lpstr>
      <vt:lpstr>Routes delivered by district Report</vt:lpstr>
      <vt:lpstr>Verified by carrier Report</vt:lpstr>
      <vt:lpstr>No delivery by carrier report</vt:lpstr>
      <vt:lpstr>Verified rollup by district report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Route Trax – Fleet Route Trax – TMC</dc:title>
  <dc:creator>James Vaught</dc:creator>
  <cp:lastModifiedBy>James Vaught</cp:lastModifiedBy>
  <cp:revision>25</cp:revision>
  <dcterms:created xsi:type="dcterms:W3CDTF">2020-10-12T17:28:45Z</dcterms:created>
  <dcterms:modified xsi:type="dcterms:W3CDTF">2022-01-18T01:49:18Z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